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7099300" cy="10234613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84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557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625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16203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66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04666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9914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1047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827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5902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836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73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373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781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04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143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48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alphaModFix amt="20000"/>
            <a:lum/>
          </a:blip>
          <a:srcRect/>
          <a:stretch>
            <a:fillRect l="3000" t="-5000" r="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CA907-D582-4648-ACA0-FA0B380349D6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F66F3E-65E7-434D-8727-1BE7D0CC57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73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277005"/>
            <a:ext cx="9144000" cy="760225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1990165"/>
            <a:ext cx="9767887" cy="3267635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18500" b="1" dirty="0" smtClean="0">
                <a:solidFill>
                  <a:schemeClr val="accent2">
                    <a:lumMod val="75000"/>
                  </a:schemeClr>
                </a:solidFill>
              </a:rPr>
              <a:t>Центр </a:t>
            </a:r>
            <a:r>
              <a:rPr lang="ru-RU" sz="18500" b="1" dirty="0" err="1" smtClean="0">
                <a:solidFill>
                  <a:schemeClr val="accent2">
                    <a:lumMod val="75000"/>
                  </a:schemeClr>
                </a:solidFill>
              </a:rPr>
              <a:t>публічної</a:t>
            </a:r>
            <a:r>
              <a:rPr lang="ru-RU" sz="185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500" b="1" dirty="0" err="1" smtClean="0">
                <a:solidFill>
                  <a:schemeClr val="accent2">
                    <a:lumMod val="75000"/>
                  </a:schemeClr>
                </a:solidFill>
              </a:rPr>
              <a:t>комунікації</a:t>
            </a:r>
            <a:r>
              <a:rPr lang="ru-RU" sz="18500" b="1" dirty="0" smtClean="0">
                <a:solidFill>
                  <a:schemeClr val="accent2">
                    <a:lumMod val="75000"/>
                  </a:schemeClr>
                </a:solidFill>
              </a:rPr>
              <a:t> та </a:t>
            </a:r>
            <a:r>
              <a:rPr lang="ru-RU" sz="18500" b="1" dirty="0" err="1" smtClean="0">
                <a:solidFill>
                  <a:schemeClr val="accent2">
                    <a:lumMod val="75000"/>
                  </a:schemeClr>
                </a:solidFill>
              </a:rPr>
              <a:t>інформації</a:t>
            </a:r>
            <a:endParaRPr lang="ru-RU" sz="185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ru-RU" sz="1100" dirty="0" smtClean="0"/>
          </a:p>
          <a:p>
            <a:pPr algn="r"/>
            <a:endParaRPr lang="ru-RU" sz="1100" dirty="0"/>
          </a:p>
          <a:p>
            <a:pPr algn="r"/>
            <a:endParaRPr lang="ru-RU" sz="1100" dirty="0" smtClean="0"/>
          </a:p>
          <a:p>
            <a:pPr algn="r"/>
            <a:r>
              <a:rPr lang="ru-RU" sz="7400" b="1" dirty="0" err="1" smtClean="0">
                <a:solidFill>
                  <a:srgbClr val="002060"/>
                </a:solidFill>
              </a:rPr>
              <a:t>Курпас</a:t>
            </a:r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r>
              <a:rPr lang="ru-RU" sz="7400" b="1" dirty="0" err="1" smtClean="0">
                <a:solidFill>
                  <a:srgbClr val="002060"/>
                </a:solidFill>
              </a:rPr>
              <a:t>Олексій</a:t>
            </a:r>
            <a:r>
              <a:rPr lang="ru-RU" sz="7400" b="1" dirty="0" smtClean="0">
                <a:solidFill>
                  <a:srgbClr val="002060"/>
                </a:solidFill>
              </a:rPr>
              <a:t> </a:t>
            </a:r>
            <a:r>
              <a:rPr lang="ru-RU" sz="7400" b="1" dirty="0" err="1" smtClean="0">
                <a:solidFill>
                  <a:srgbClr val="002060"/>
                </a:solidFill>
              </a:rPr>
              <a:t>Сергійович</a:t>
            </a:r>
            <a:endParaRPr lang="ru-RU" sz="7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7400" b="1" dirty="0" err="1" smtClean="0">
                <a:solidFill>
                  <a:srgbClr val="002060"/>
                </a:solidFill>
              </a:rPr>
              <a:t>Київ</a:t>
            </a:r>
            <a:r>
              <a:rPr lang="ru-RU" sz="7400" b="1" dirty="0" smtClean="0">
                <a:solidFill>
                  <a:srgbClr val="002060"/>
                </a:solidFill>
              </a:rPr>
              <a:t> – 2020</a:t>
            </a:r>
          </a:p>
          <a:p>
            <a:endParaRPr lang="ru-RU" sz="74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2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602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ЦЕНТР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90165"/>
            <a:ext cx="9144000" cy="4238513"/>
          </a:xfrm>
        </p:spPr>
        <p:txBody>
          <a:bodyPr>
            <a:noAutofit/>
          </a:bodyPr>
          <a:lstStyle/>
          <a:p>
            <a:pPr algn="l"/>
            <a:r>
              <a:rPr lang="ru-RU" sz="2000" dirty="0" err="1">
                <a:solidFill>
                  <a:srgbClr val="002060"/>
                </a:solidFill>
              </a:rPr>
              <a:t>С</a:t>
            </a:r>
            <a:r>
              <a:rPr lang="ru-RU" sz="2000" dirty="0" err="1" smtClean="0">
                <a:solidFill>
                  <a:srgbClr val="002060"/>
                </a:solidFill>
              </a:rPr>
              <a:t>аме</a:t>
            </a:r>
            <a:r>
              <a:rPr lang="ru-RU" sz="2000" dirty="0" smtClean="0">
                <a:solidFill>
                  <a:srgbClr val="002060"/>
                </a:solidFill>
              </a:rPr>
              <a:t> центр! Але </a:t>
            </a:r>
            <a:r>
              <a:rPr lang="ru-RU" sz="2000" dirty="0" err="1" smtClean="0">
                <a:solidFill>
                  <a:srgbClr val="002060"/>
                </a:solidFill>
              </a:rPr>
              <a:t>яким</a:t>
            </a:r>
            <a:r>
              <a:rPr lang="ru-RU" sz="2000" dirty="0" smtClean="0">
                <a:solidFill>
                  <a:srgbClr val="002060"/>
                </a:solidFill>
              </a:rPr>
              <a:t> чином </a:t>
            </a:r>
            <a:r>
              <a:rPr lang="ru-RU" sz="2000" dirty="0" err="1" smtClean="0">
                <a:solidFill>
                  <a:srgbClr val="002060"/>
                </a:solidFill>
              </a:rPr>
              <a:t>отримується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інформація</a:t>
            </a:r>
            <a:r>
              <a:rPr lang="ru-RU" sz="2000" dirty="0" smtClean="0">
                <a:solidFill>
                  <a:srgbClr val="002060"/>
                </a:solidFill>
              </a:rPr>
              <a:t>? З </a:t>
            </a:r>
            <a:r>
              <a:rPr lang="ru-RU" sz="2000" dirty="0" err="1" smtClean="0">
                <a:solidFill>
                  <a:srgbClr val="002060"/>
                </a:solidFill>
              </a:rPr>
              <a:t>відкритих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джерел</a:t>
            </a:r>
            <a:r>
              <a:rPr lang="ru-RU" sz="2000" dirty="0" smtClean="0">
                <a:solidFill>
                  <a:srgbClr val="002060"/>
                </a:solidFill>
              </a:rPr>
              <a:t>?</a:t>
            </a:r>
          </a:p>
          <a:p>
            <a:pPr algn="l"/>
            <a:r>
              <a:rPr lang="uk-UA" sz="2000" dirty="0" smtClean="0">
                <a:solidFill>
                  <a:srgbClr val="002060"/>
                </a:solidFill>
              </a:rPr>
              <a:t>Центр має налагодити чітку роботу по отриманню інформації зі всіх департаментів та комунальних підприємств столиці. Інформаційні кампанії необхідно поділити на три рівні: підтримка великих проектів, підготовка громадської думки про події/проекти, створення та розповсюдження новин.</a:t>
            </a:r>
          </a:p>
          <a:p>
            <a:pPr algn="l"/>
            <a:r>
              <a:rPr lang="uk-UA" sz="2000" dirty="0" smtClean="0">
                <a:solidFill>
                  <a:srgbClr val="002060"/>
                </a:solidFill>
              </a:rPr>
              <a:t>Так само необхідно пропрацювати і з районними адміністраціями, активізувати роботу району на рівні міста. </a:t>
            </a:r>
          </a:p>
          <a:p>
            <a:pPr algn="l"/>
            <a:r>
              <a:rPr lang="uk-UA" sz="2000" dirty="0" smtClean="0">
                <a:solidFill>
                  <a:srgbClr val="002060"/>
                </a:solidFill>
              </a:rPr>
              <a:t>В першу чергу це завдання топ-менеджменту, подібна співпраця має відбуватись на рівні затверджених інструкцій.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36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602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ПУБЛІЧНІСТЬ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90165"/>
            <a:ext cx="9144000" cy="4098663"/>
          </a:xfrm>
        </p:spPr>
        <p:txBody>
          <a:bodyPr>
            <a:normAutofit/>
          </a:bodyPr>
          <a:lstStyle/>
          <a:p>
            <a:pPr algn="l"/>
            <a:endParaRPr lang="ru-RU" sz="2800" dirty="0" smtClean="0"/>
          </a:p>
          <a:p>
            <a:pPr algn="l"/>
            <a:r>
              <a:rPr lang="uk-UA" sz="2200" dirty="0" smtClean="0">
                <a:solidFill>
                  <a:srgbClr val="002060"/>
                </a:solidFill>
              </a:rPr>
              <a:t>Публічність – це основа довіри. Якщо повідомлення дається без автора чи без посилання на експерта, довіра до нього падає в рази. Кого з Центру знають мешканці столиці? Питання риторичне. </a:t>
            </a:r>
          </a:p>
          <a:p>
            <a:pPr algn="l"/>
            <a:r>
              <a:rPr lang="uk-UA" sz="2200" dirty="0" smtClean="0">
                <a:solidFill>
                  <a:srgbClr val="002060"/>
                </a:solidFill>
              </a:rPr>
              <a:t>Співробітники мають і самі стати експертами по напрямкам і робити позитивний імідж для фахівців профільних департаментів. </a:t>
            </a:r>
          </a:p>
          <a:p>
            <a:pPr algn="l"/>
            <a:r>
              <a:rPr lang="uk-UA" sz="2200" dirty="0" smtClean="0">
                <a:solidFill>
                  <a:srgbClr val="002060"/>
                </a:solidFill>
              </a:rPr>
              <a:t>Саме тому необхідно ретельно підійти до перегляду особового складу Центру, підсилити його фахівцями, здатними стати лідерами громадської думки.</a:t>
            </a:r>
          </a:p>
          <a:p>
            <a:pPr algn="l"/>
            <a:endParaRPr lang="uk-UA" sz="2200" dirty="0" smtClean="0">
              <a:solidFill>
                <a:srgbClr val="002060"/>
              </a:solidFill>
            </a:endParaRPr>
          </a:p>
          <a:p>
            <a:pPr algn="l"/>
            <a:endParaRPr lang="ru-RU" sz="2200" dirty="0" smtClean="0">
              <a:solidFill>
                <a:srgbClr val="002060"/>
              </a:solidFill>
            </a:endParaRPr>
          </a:p>
          <a:p>
            <a:pPr algn="l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477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602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КОМУНІКАЦІЯ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90165"/>
            <a:ext cx="9144000" cy="3851237"/>
          </a:xfrm>
        </p:spPr>
        <p:txBody>
          <a:bodyPr>
            <a:normAutofit/>
          </a:bodyPr>
          <a:lstStyle/>
          <a:p>
            <a:pPr algn="l"/>
            <a:r>
              <a:rPr lang="uk-UA" sz="2000" dirty="0" smtClean="0">
                <a:solidFill>
                  <a:srgbClr val="002060"/>
                </a:solidFill>
              </a:rPr>
              <a:t>Для кого працює Центр? Якщо хтось скаже «для всіх киян» – це буде найбільше безглуздя!</a:t>
            </a:r>
          </a:p>
          <a:p>
            <a:pPr algn="l"/>
            <a:r>
              <a:rPr lang="uk-UA" sz="2000" dirty="0" smtClean="0">
                <a:solidFill>
                  <a:srgbClr val="002060"/>
                </a:solidFill>
              </a:rPr>
              <a:t>Для створення ефективної комунікації необхідно давати інформацію </a:t>
            </a:r>
            <a:r>
              <a:rPr lang="uk-UA" sz="2000" b="1" dirty="0" smtClean="0">
                <a:solidFill>
                  <a:srgbClr val="002060"/>
                </a:solidFill>
              </a:rPr>
              <a:t>ПЕВНИМ </a:t>
            </a:r>
            <a:r>
              <a:rPr lang="uk-UA" sz="2000" dirty="0" smtClean="0">
                <a:solidFill>
                  <a:srgbClr val="002060"/>
                </a:solidFill>
              </a:rPr>
              <a:t>групам в </a:t>
            </a:r>
            <a:r>
              <a:rPr lang="uk-UA" sz="2000" b="1" dirty="0" smtClean="0">
                <a:solidFill>
                  <a:srgbClr val="002060"/>
                </a:solidFill>
              </a:rPr>
              <a:t>ПЕВНОМУ </a:t>
            </a:r>
            <a:r>
              <a:rPr lang="uk-UA" sz="2000" dirty="0" smtClean="0">
                <a:solidFill>
                  <a:srgbClr val="002060"/>
                </a:solidFill>
              </a:rPr>
              <a:t>вигляді і через </a:t>
            </a:r>
            <a:r>
              <a:rPr lang="uk-UA" sz="2000" b="1" dirty="0" smtClean="0">
                <a:solidFill>
                  <a:srgbClr val="002060"/>
                </a:solidFill>
              </a:rPr>
              <a:t>ПЕВНІ</a:t>
            </a:r>
            <a:r>
              <a:rPr lang="uk-UA" sz="2000" dirty="0" smtClean="0">
                <a:solidFill>
                  <a:srgbClr val="002060"/>
                </a:solidFill>
              </a:rPr>
              <a:t> носії. Центр має спиратись на оперативні дослідження, які потрібно проводити з визначеною періодичністю. Крім того постійно потрібно </a:t>
            </a:r>
            <a:r>
              <a:rPr lang="uk-UA" sz="2000" dirty="0" err="1" smtClean="0">
                <a:solidFill>
                  <a:srgbClr val="002060"/>
                </a:solidFill>
              </a:rPr>
              <a:t>моніторити</a:t>
            </a:r>
            <a:r>
              <a:rPr lang="uk-UA" sz="2000" dirty="0" smtClean="0">
                <a:solidFill>
                  <a:srgbClr val="002060"/>
                </a:solidFill>
              </a:rPr>
              <a:t> ефективність комунікації для вчасного внесення змін у ті чи інші програми.</a:t>
            </a:r>
          </a:p>
          <a:p>
            <a:pPr algn="l"/>
            <a:r>
              <a:rPr lang="uk-UA" sz="2000" dirty="0" smtClean="0">
                <a:solidFill>
                  <a:srgbClr val="002060"/>
                </a:solidFill>
              </a:rPr>
              <a:t>Окремий канал комунікації треба створити для роботи з громадськими організаціями, які в першу чергу готові працювати заради міста. Громадські експерти також можуть стати експертами для Центру.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68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6022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ІНФОРМАЦІЯ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90165"/>
            <a:ext cx="9144000" cy="3851237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r>
              <a:rPr lang="ru-RU" sz="2000" dirty="0" err="1" smtClean="0">
                <a:solidFill>
                  <a:srgbClr val="002060"/>
                </a:solidFill>
              </a:rPr>
              <a:t>Професійно</a:t>
            </a:r>
            <a:r>
              <a:rPr lang="ru-RU" sz="2000" dirty="0" smtClean="0">
                <a:solidFill>
                  <a:srgbClr val="002060"/>
                </a:solidFill>
              </a:rPr>
              <a:t> та оперативно. </a:t>
            </a:r>
            <a:r>
              <a:rPr lang="ru-RU" sz="2000" dirty="0" err="1" smtClean="0">
                <a:solidFill>
                  <a:srgbClr val="002060"/>
                </a:solidFill>
              </a:rPr>
              <a:t>Саме</a:t>
            </a:r>
            <a:r>
              <a:rPr lang="ru-RU" sz="2000" dirty="0" smtClean="0">
                <a:solidFill>
                  <a:srgbClr val="002060"/>
                </a:solidFill>
              </a:rPr>
              <a:t> так </a:t>
            </a:r>
            <a:r>
              <a:rPr lang="ru-RU" sz="2000" dirty="0" err="1" smtClean="0">
                <a:solidFill>
                  <a:srgbClr val="002060"/>
                </a:solidFill>
              </a:rPr>
              <a:t>має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подаватась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інформація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від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uk-UA" sz="2000" dirty="0">
                <a:solidFill>
                  <a:srgbClr val="002060"/>
                </a:solidFill>
              </a:rPr>
              <a:t>Ц</a:t>
            </a:r>
            <a:r>
              <a:rPr lang="uk-UA" sz="2000" dirty="0" smtClean="0">
                <a:solidFill>
                  <a:srgbClr val="002060"/>
                </a:solidFill>
              </a:rPr>
              <a:t>ентру. Центр має стати постачальником інформації для ЗМІ, мати свою базу журналістів, маючи доступ до першоджерел давати новини раніше за інших – лише за таких умов Центр зможе формувати інформаційне поле, а не «пливти за течією».</a:t>
            </a:r>
          </a:p>
          <a:p>
            <a:pPr algn="l"/>
            <a:r>
              <a:rPr lang="uk-UA" sz="2000" dirty="0" smtClean="0">
                <a:solidFill>
                  <a:srgbClr val="002060"/>
                </a:solidFill>
              </a:rPr>
              <a:t>Ще один напрямок для роботи Центру – «Стоп </a:t>
            </a:r>
            <a:r>
              <a:rPr lang="uk-UA" sz="2000" dirty="0" err="1" smtClean="0">
                <a:solidFill>
                  <a:srgbClr val="002060"/>
                </a:solidFill>
              </a:rPr>
              <a:t>фейк</a:t>
            </a:r>
            <a:r>
              <a:rPr lang="uk-UA" sz="2000" dirty="0" smtClean="0">
                <a:solidFill>
                  <a:srgbClr val="002060"/>
                </a:solidFill>
              </a:rPr>
              <a:t>». Центр може взяти на себе функцію боротьби із </a:t>
            </a:r>
            <a:r>
              <a:rPr lang="uk-UA" sz="2000" dirty="0" err="1" smtClean="0">
                <a:solidFill>
                  <a:srgbClr val="002060"/>
                </a:solidFill>
              </a:rPr>
              <a:t>фейками</a:t>
            </a:r>
            <a:r>
              <a:rPr lang="uk-UA" sz="2000" dirty="0" smtClean="0">
                <a:solidFill>
                  <a:srgbClr val="002060"/>
                </a:solidFill>
              </a:rPr>
              <a:t>, зупиняти їх розповсюдження в ЗМІ, а також добиватись юридично спростування </a:t>
            </a:r>
            <a:r>
              <a:rPr lang="uk-UA" sz="2000" dirty="0" err="1" smtClean="0">
                <a:solidFill>
                  <a:srgbClr val="002060"/>
                </a:solidFill>
              </a:rPr>
              <a:t>фейкової</a:t>
            </a:r>
            <a:r>
              <a:rPr lang="uk-UA" sz="2000" dirty="0" smtClean="0">
                <a:solidFill>
                  <a:srgbClr val="002060"/>
                </a:solidFill>
              </a:rPr>
              <a:t> інформації (в тому числі депутатами, активістами то що).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uk-UA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4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uk-UA" sz="4000" b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4000" b="1" smtClean="0">
                <a:solidFill>
                  <a:schemeClr val="accent2">
                    <a:lumMod val="75000"/>
                  </a:schemeClr>
                </a:solidFill>
              </a:rPr>
              <a:t>ДСУМОК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77333" y="2160589"/>
            <a:ext cx="9886675" cy="3880773"/>
          </a:xfrm>
        </p:spPr>
        <p:txBody>
          <a:bodyPr/>
          <a:lstStyle/>
          <a:p>
            <a:pPr marL="0" indent="0" algn="l"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</a:rPr>
              <a:t>Першочерговими завданнями для себе бачу:</a:t>
            </a:r>
          </a:p>
          <a:p>
            <a:pPr marL="0" indent="0">
              <a:buNone/>
            </a:pPr>
            <a:endParaRPr lang="uk-UA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</a:rPr>
              <a:t>Налагодити ефективну співпрацю з міськими службами та структурами</a:t>
            </a:r>
          </a:p>
          <a:p>
            <a:pPr marL="457200" indent="-457200">
              <a:buAutoNum type="arabicPeriod"/>
            </a:pP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</a:rPr>
              <a:t>Чітко окреслити напрямки та завдання</a:t>
            </a:r>
          </a:p>
          <a:p>
            <a:pPr marL="457200" indent="-457200">
              <a:buAutoNum type="arabicPeriod"/>
            </a:pP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</a:rPr>
              <a:t>Оновити структуру та </a:t>
            </a:r>
            <a:r>
              <a:rPr lang="uk-UA" sz="2000" b="1" dirty="0" err="1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uk-UA" sz="2000" b="1" dirty="0" err="1" smtClean="0">
                <a:solidFill>
                  <a:schemeClr val="accent2">
                    <a:lumMod val="75000"/>
                  </a:schemeClr>
                </a:solidFill>
              </a:rPr>
              <a:t>перативно</a:t>
            </a: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000" b="1" dirty="0" err="1" smtClean="0">
                <a:solidFill>
                  <a:schemeClr val="accent2">
                    <a:lumMod val="75000"/>
                  </a:schemeClr>
                </a:solidFill>
              </a:rPr>
              <a:t>внести</a:t>
            </a: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</a:rPr>
              <a:t> зміни в кадровий склад</a:t>
            </a:r>
          </a:p>
          <a:p>
            <a:pPr marL="0" indent="0">
              <a:buNone/>
            </a:pPr>
            <a:endParaRPr lang="uk-UA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74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eb1a6e440966918391dc72a5f8fb74bf491967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1297</TotalTime>
  <Words>394</Words>
  <Application>Microsoft Office PowerPoint</Application>
  <PresentationFormat>Произвольный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 </vt:lpstr>
      <vt:lpstr>ЦЕНТР </vt:lpstr>
      <vt:lpstr>ПУБЛІЧНІСТЬ </vt:lpstr>
      <vt:lpstr>КОМУНІКАЦІЯ</vt:lpstr>
      <vt:lpstr>ІНФОРМАЦІЯ</vt:lpstr>
      <vt:lpstr>ПІДСУМОК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та науки України Київський університет імені Бориса Грінченка Факультет інформаційних технологій та управління</dc:title>
  <dc:creator>Пользователь Windows</dc:creator>
  <cp:lastModifiedBy>user</cp:lastModifiedBy>
  <cp:revision>28</cp:revision>
  <dcterms:created xsi:type="dcterms:W3CDTF">2019-12-21T11:28:27Z</dcterms:created>
  <dcterms:modified xsi:type="dcterms:W3CDTF">2020-02-18T07:59:10Z</dcterms:modified>
</cp:coreProperties>
</file>